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6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Lithium and Alzheimer's Disease Prevention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3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Clinical Summary for Healthcare Providers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89565"/>
            <a:ext cx="236767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5211961"/>
            <a:ext cx="181451" cy="181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8455" y="5157549"/>
            <a:ext cx="18233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GUIDANCE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8761214" y="5081945"/>
            <a:ext cx="214372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4923" y="5211961"/>
            <a:ext cx="181451" cy="18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77099" y="5157549"/>
            <a:ext cx="15841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EVIDENCE-BASED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33889"/>
            <a:ext cx="5608320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098" y="1667589"/>
            <a:ext cx="3675936" cy="3081933"/>
          </a:xfrm>
          <a:prstGeom prst="roundRect">
            <a:avLst>
              <a:gd name="adj" fmla="val 3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7032" y="1899523"/>
            <a:ext cx="3212068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Scientific Foundation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032" y="2733437"/>
            <a:ext cx="3212068" cy="1784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for lithium's neuroprotective properties is substantial, with high-confidence findings on brain deficiency in 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2847" y="1667589"/>
            <a:ext cx="3676055" cy="3081933"/>
          </a:xfrm>
          <a:prstGeom prst="roundRect">
            <a:avLst>
              <a:gd name="adj" fmla="val 3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4781" y="1899523"/>
            <a:ext cx="3212187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Premature for Clinical 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4781" y="2733437"/>
            <a:ext cx="3212187" cy="1427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Without Phase 3 trials establishing optimal dosing and long-term safety, routine use cannot be recommended.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098" y="4971336"/>
            <a:ext cx="7573804" cy="1661041"/>
          </a:xfrm>
          <a:prstGeom prst="roundRect">
            <a:avLst>
              <a:gd name="adj" fmla="val 5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7032" y="5203269"/>
            <a:ext cx="407729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Engage Informed Discussions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032" y="5686782"/>
            <a:ext cx="7109936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providers should acknowledge patient interest while emphasizing need for ongoing research and safety monitoring.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5098" y="6881932"/>
            <a:ext cx="7573804" cy="71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emerging trial results and maintain evidence-based approach to patient counseling.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0090"/>
            <a:ext cx="57099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Landmark Discovery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1769031"/>
            <a:ext cx="5891570" cy="5740360"/>
          </a:xfrm>
          <a:prstGeom prst="roundRect">
            <a:avLst>
              <a:gd name="adj" fmla="val 2845"/>
            </a:avLst>
          </a:prstGeom>
          <a:solidFill>
            <a:srgbClr val="4A90E2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1995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Breakthrough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2576989"/>
            <a:ext cx="5437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2025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study revealed lithium is the only metal significantly reduced in brains of people with early cognitive impairment.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919674" y="2024182"/>
            <a:ext cx="3348752" cy="2683073"/>
          </a:xfrm>
          <a:prstGeom prst="roundRect">
            <a:avLst>
              <a:gd name="adj" fmla="val 35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154108" y="225861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41275" y="2445663"/>
            <a:ext cx="306110" cy="30611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154108" y="3165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Brain Deficiency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54108" y="3747016"/>
            <a:ext cx="28798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 levels drop in early AD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495240" y="2024182"/>
            <a:ext cx="3348871" cy="2683073"/>
          </a:xfrm>
          <a:prstGeom prst="roundRect">
            <a:avLst>
              <a:gd name="adj" fmla="val 35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0729674" y="225861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6841" y="2445663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729674" y="3165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Plaque Trapping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0729674" y="3747016"/>
            <a:ext cx="2880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Amyloid plaques sequester lithium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919674" y="4934069"/>
            <a:ext cx="6924437" cy="2320171"/>
          </a:xfrm>
          <a:prstGeom prst="roundRect">
            <a:avLst>
              <a:gd name="adj" fmla="val 41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7154108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1275" y="5355550"/>
            <a:ext cx="306110" cy="30611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154108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Neuroprotection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7154108" y="6656903"/>
            <a:ext cx="64555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 orotate bypasses trapping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Evidence Strength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129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Seven key hypotheses were systematically evaluated following PRISMA guidelines, revealing strong support for lithium's neuroprotective potential.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93889"/>
            <a:ext cx="670560" cy="670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7838" y="3493889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Neuroprotective Effects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47838" y="4338638"/>
            <a:ext cx="20939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- High Confidence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studies confirm lithium protects brain tissue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493889"/>
            <a:ext cx="670560" cy="670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9325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Brain Lithium Reduction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079325" y="4338638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- High Confidence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 patients show significantly lower brain lithium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493889"/>
            <a:ext cx="670560" cy="6705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10932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Plaque Sequestration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410932" y="4338638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- High Confidence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Plaques trap lithium, reducing availability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493889"/>
            <a:ext cx="670560" cy="6705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42539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Orotate Superiority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742539" y="4338638"/>
            <a:ext cx="209407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- Moderate Confidence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Animal studies show orotate outperforms carbonate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956429"/>
            <a:ext cx="562367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Clinical Evidence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2216825"/>
            <a:ext cx="30926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Meta-Analysis Results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7241" y="2791301"/>
            <a:ext cx="6253639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randomized controlled trials (n=199) demonstrated significant cognitive benefits with lithium treatment.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7241" y="3871079"/>
            <a:ext cx="298739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17%</a:t>
            </a:r>
            <a:endParaRPr lang="en-US" sz="5800" dirty="0"/>
          </a:p>
        </p:txBody>
      </p:sp>
      <p:sp>
        <p:nvSpPr>
          <p:cNvPr id="6" name="Text 4"/>
          <p:cNvSpPr/>
          <p:nvPr/>
        </p:nvSpPr>
        <p:spPr>
          <a:xfrm>
            <a:off x="874990" y="4892993"/>
            <a:ext cx="281178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Reduction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7241" y="5467469"/>
            <a:ext cx="2987397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dementia risk with higher natural lithium exposure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053483" y="3871079"/>
            <a:ext cx="2987397" cy="742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-0.41</a:t>
            </a:r>
            <a:endParaRPr lang="en-US" sz="5800" dirty="0"/>
          </a:p>
        </p:txBody>
      </p:sp>
      <p:sp>
        <p:nvSpPr>
          <p:cNvPr id="9" name="Text 7"/>
          <p:cNvSpPr/>
          <p:nvPr/>
        </p:nvSpPr>
        <p:spPr>
          <a:xfrm>
            <a:off x="4141232" y="4892993"/>
            <a:ext cx="281178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Effect Size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053483" y="5467469"/>
            <a:ext cx="2987397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mean difference (95% CI: -0.81 to -0.02, p=0.04)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7140" y="2326901"/>
            <a:ext cx="6248400" cy="342017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97140" y="5997535"/>
            <a:ext cx="6253639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meta-analysis shows lithium significantly outperformed FDA-approved antibodies on cognitive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10551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Lithium vs. FDA-Approved Treatments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040511"/>
            <a:ext cx="3256836" cy="2032754"/>
          </a:xfrm>
          <a:prstGeom prst="roundRect">
            <a:avLst>
              <a:gd name="adj" fmla="val 4687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267325"/>
            <a:ext cx="2803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Annual Cost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757743"/>
            <a:ext cx="28032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Lithium: ~$100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Anti-amyloid antibodies: $26,000-32,000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058245" y="5040511"/>
            <a:ext cx="3256955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4058245" y="504051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Text 7"/>
          <p:cNvSpPr/>
          <p:nvPr/>
        </p:nvSpPr>
        <p:spPr>
          <a:xfrm>
            <a:off x="4285059" y="5267325"/>
            <a:ext cx="2803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Administration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285059" y="5757743"/>
            <a:ext cx="28033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Lithium: Oral daily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Antibodies: IV infusion biweekly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315200" y="5040511"/>
            <a:ext cx="3256836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3" name="Shape 10"/>
          <p:cNvSpPr/>
          <p:nvPr/>
        </p:nvSpPr>
        <p:spPr>
          <a:xfrm>
            <a:off x="7315200" y="504051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4" name="Text 11"/>
          <p:cNvSpPr/>
          <p:nvPr/>
        </p:nvSpPr>
        <p:spPr>
          <a:xfrm>
            <a:off x="7542014" y="5267325"/>
            <a:ext cx="2803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Safety Profile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542014" y="5757743"/>
            <a:ext cx="28032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Lithium: 60+ years data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Antibodies: ARIA risk (brain edema)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572036" y="5040511"/>
            <a:ext cx="3256955" cy="2032754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7" name="Shape 14"/>
          <p:cNvSpPr/>
          <p:nvPr/>
        </p:nvSpPr>
        <p:spPr>
          <a:xfrm>
            <a:off x="10572036" y="504051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8" name="Text 15"/>
          <p:cNvSpPr/>
          <p:nvPr/>
        </p:nvSpPr>
        <p:spPr>
          <a:xfrm>
            <a:off x="10798850" y="5267325"/>
            <a:ext cx="2803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798850" y="5757743"/>
            <a:ext cx="28033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Lithium: Minimal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Antibodies: PET imaging, infusion centers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683"/>
            <a:ext cx="6245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Evidence Gaps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70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promising findings, significant questions remain unanswered before clinical recommendations can be made.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55144"/>
            <a:ext cx="3090505" cy="3899654"/>
          </a:xfrm>
          <a:prstGeom prst="roundRect">
            <a:avLst>
              <a:gd name="adj" fmla="val 47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055144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312438"/>
            <a:ext cx="248447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Human Trials of Lithium Orotate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11516"/>
            <a:ext cx="248447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superior formulation identified in animal studies has never been tested in humans for cognitive protection.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3055144"/>
            <a:ext cx="3090624" cy="3899654"/>
          </a:xfrm>
          <a:prstGeom prst="roundRect">
            <a:avLst>
              <a:gd name="adj" fmla="val 47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080629" y="3055144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4459843" y="331243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Optimal Dosing Unknown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459843" y="4157186"/>
            <a:ext cx="248459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supplement doses (~5mg) are arbitrary, not evidence-based. Safe and effective human dosing requires clinical trials.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3055144"/>
            <a:ext cx="3090624" cy="3899654"/>
          </a:xfrm>
          <a:prstGeom prst="roundRect">
            <a:avLst>
              <a:gd name="adj" fmla="val 47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398067" y="3055144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777282" y="331243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Safety Unclear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777282" y="4157186"/>
            <a:ext cx="24845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 profile of lithium orotate for chronic use in older adults remains uncharacterized.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745986" y="3055144"/>
            <a:ext cx="3090624" cy="3899654"/>
          </a:xfrm>
          <a:prstGeom prst="roundRect">
            <a:avLst>
              <a:gd name="adj" fmla="val 47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0715506" y="3055144"/>
            <a:ext cx="121920" cy="389965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94720" y="3312438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Translation Uncertainty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094720" y="4157186"/>
            <a:ext cx="248459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Murine model benefits may not replicate in human populations with complex AD pathology.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686633"/>
            <a:ext cx="8437721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Clinical Recommendation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9852" y="1702356"/>
            <a:ext cx="13190696" cy="1707713"/>
          </a:xfrm>
          <a:prstGeom prst="roundRect">
            <a:avLst>
              <a:gd name="adj" fmla="val 5059"/>
            </a:avLst>
          </a:prstGeom>
          <a:solidFill>
            <a:srgbClr val="C7C9EA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473" y="1967270"/>
            <a:ext cx="385643" cy="3084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6737" y="1940123"/>
            <a:ext cx="92284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 NOT Recommend Lithium Orotate for Dementia Prevention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16737" y="2512100"/>
            <a:ext cx="12188190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Bruce Yankner (Study Author):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"Before recommending lithium orotate, we need to determine the effective and safe dose range in people. We are planning a clinical trial that will hopefully begin in the near future."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3619857"/>
            <a:ext cx="6595348" cy="8227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5473" y="462903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Dosing Unclear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25473" y="5062061"/>
            <a:ext cx="618410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evidence-based dosing guidelines exist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19857"/>
            <a:ext cx="6595348" cy="8227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20821" y="462903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Quality Variable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520821" y="5062061"/>
            <a:ext cx="618410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Supplements lack pharmaceutical-grade standards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5581412"/>
            <a:ext cx="6595348" cy="8227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5473" y="659058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Drug Interactions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925473" y="7023616"/>
            <a:ext cx="618410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Conflicts with ACE inhibitors, ARBs, NSAIDs, diuretics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581412"/>
            <a:ext cx="6595348" cy="82272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20821" y="659058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 Required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520821" y="7023616"/>
            <a:ext cx="618410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Renal and thyroid function need periodic assessment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644723"/>
            <a:ext cx="8100893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Counseling Framework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3652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74545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438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Acknowledge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706886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the promising research foundation and patient interest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18784" y="1736527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18784" y="2074545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418784" y="22438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Explain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18784" y="2706886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trials required before formal recommendations possible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754993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093012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262318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Risks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725353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Nephrotoxicity, thyroid dysfunction, dehydration sensitivity, drug interactions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18784" y="3754993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18784" y="4093012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418784" y="4262318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Clarify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18784" y="4725353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 carbonate (established safety data) may not be optimal formulation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773460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111478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280785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743819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patient proceeds: baseline and periodic (q3-6 month) kidney and thyroid function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18784" y="5773460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18784" y="6111478"/>
            <a:ext cx="6452949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7418784" y="6280785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18784" y="6743819"/>
            <a:ext cx="645294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shared decision-making conversation in medical record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3569" y="1338263"/>
            <a:ext cx="5163860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Ongoing Research Pipeline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883569" y="2103239"/>
            <a:ext cx="19678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Trials to Monitor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3929539" y="2472095"/>
            <a:ext cx="22860" cy="4296251"/>
          </a:xfrm>
          <a:prstGeom prst="roundRect">
            <a:avLst>
              <a:gd name="adj" fmla="val 289257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3314521" y="2637711"/>
            <a:ext cx="472202" cy="22860"/>
          </a:xfrm>
          <a:prstGeom prst="roundRect">
            <a:avLst>
              <a:gd name="adj" fmla="val 289257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3763863" y="2472095"/>
            <a:ext cx="354211" cy="35421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22859" y="2501563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883569" y="2526149"/>
            <a:ext cx="1270278" cy="491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Harvard Phase 1/2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883569" y="3127296"/>
            <a:ext cx="1270278" cy="639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Lithium orotate trial (Yankner) - Planning stage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095214" y="3485912"/>
            <a:ext cx="472202" cy="22860"/>
          </a:xfrm>
          <a:prstGeom prst="roundRect">
            <a:avLst>
              <a:gd name="adj" fmla="val 289257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3763863" y="3320296"/>
            <a:ext cx="354211" cy="35421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22859" y="3349764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728091" y="3374350"/>
            <a:ext cx="1270278" cy="491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LATTICE Study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728091" y="3975497"/>
            <a:ext cx="1270278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University of Pittsburgh RCT, n=80, 2 years with advanced imaging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3314521" y="4455795"/>
            <a:ext cx="472202" cy="22860"/>
          </a:xfrm>
          <a:prstGeom prst="roundRect">
            <a:avLst>
              <a:gd name="adj" fmla="val 289257"/>
            </a:avLst>
          </a:prstGeom>
          <a:solidFill>
            <a:srgbClr val="C0C1D7"/>
          </a:solidFill>
          <a:ln/>
        </p:spPr>
      </p:sp>
      <p:sp>
        <p:nvSpPr>
          <p:cNvPr id="16" name="Shape 14"/>
          <p:cNvSpPr/>
          <p:nvPr/>
        </p:nvSpPr>
        <p:spPr>
          <a:xfrm>
            <a:off x="3763863" y="4290179"/>
            <a:ext cx="354211" cy="35421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822859" y="4319647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883569" y="4344233"/>
            <a:ext cx="1270278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Lahai Health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883569" y="4699397"/>
            <a:ext cx="1270278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Feasibility study, n=20-30, 12 months - IRB pending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4095214" y="5425797"/>
            <a:ext cx="472202" cy="22860"/>
          </a:xfrm>
          <a:prstGeom prst="roundRect">
            <a:avLst>
              <a:gd name="adj" fmla="val 289257"/>
            </a:avLst>
          </a:prstGeom>
          <a:solidFill>
            <a:srgbClr val="C0C1D7"/>
          </a:solidFill>
          <a:ln/>
        </p:spPr>
      </p:sp>
      <p:sp>
        <p:nvSpPr>
          <p:cNvPr id="21" name="Shape 19"/>
          <p:cNvSpPr/>
          <p:nvPr/>
        </p:nvSpPr>
        <p:spPr>
          <a:xfrm>
            <a:off x="3763863" y="5260181"/>
            <a:ext cx="354211" cy="354211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822859" y="5289649"/>
            <a:ext cx="23610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4728091" y="5314236"/>
            <a:ext cx="1270278" cy="491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Biomarker Studies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4728091" y="5915382"/>
            <a:ext cx="1270278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p-tau217 surrogate endpoints - Multiple sites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6390084" y="2103239"/>
            <a:ext cx="19678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Priorities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390084" y="2708196"/>
            <a:ext cx="3127534" cy="1355408"/>
          </a:xfrm>
          <a:prstGeom prst="roundRect">
            <a:avLst>
              <a:gd name="adj" fmla="val 8096"/>
            </a:avLst>
          </a:prstGeom>
          <a:solidFill>
            <a:srgbClr val="FFFFFF"/>
          </a:solidFill>
          <a:ln/>
        </p:spPr>
      </p:sp>
      <p:sp>
        <p:nvSpPr>
          <p:cNvPr id="27" name="Shape 25"/>
          <p:cNvSpPr/>
          <p:nvPr/>
        </p:nvSpPr>
        <p:spPr>
          <a:xfrm>
            <a:off x="6390084" y="2685336"/>
            <a:ext cx="3127534" cy="91440"/>
          </a:xfrm>
          <a:prstGeom prst="roundRect">
            <a:avLst>
              <a:gd name="adj" fmla="val 72314"/>
            </a:avLst>
          </a:prstGeom>
          <a:solidFill>
            <a:srgbClr val="4950BC"/>
          </a:solidFill>
          <a:ln/>
        </p:spPr>
      </p:sp>
      <p:sp>
        <p:nvSpPr>
          <p:cNvPr id="28" name="Shape 26"/>
          <p:cNvSpPr/>
          <p:nvPr/>
        </p:nvSpPr>
        <p:spPr>
          <a:xfrm>
            <a:off x="7717750" y="2472095"/>
            <a:ext cx="472202" cy="472202"/>
          </a:xfrm>
          <a:prstGeom prst="roundRect">
            <a:avLst>
              <a:gd name="adj" fmla="val 193646"/>
            </a:avLst>
          </a:prstGeom>
          <a:solidFill>
            <a:srgbClr val="4950BC"/>
          </a:solidFill>
          <a:ln/>
        </p:spPr>
      </p:sp>
      <p:sp>
        <p:nvSpPr>
          <p:cNvPr id="29" name="Text 27"/>
          <p:cNvSpPr/>
          <p:nvPr/>
        </p:nvSpPr>
        <p:spPr>
          <a:xfrm>
            <a:off x="7859435" y="2590086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6570345" y="3101697"/>
            <a:ext cx="246614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Pharmacokinetics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6570345" y="3456861"/>
            <a:ext cx="2767013" cy="426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 dose-ranging study of lithium orotate</a:t>
            </a:r>
            <a:endParaRPr lang="en-US" sz="1200" dirty="0"/>
          </a:p>
        </p:txBody>
      </p:sp>
      <p:sp>
        <p:nvSpPr>
          <p:cNvPr id="32" name="Shape 30"/>
          <p:cNvSpPr/>
          <p:nvPr/>
        </p:nvSpPr>
        <p:spPr>
          <a:xfrm>
            <a:off x="9626798" y="2708196"/>
            <a:ext cx="3127534" cy="1355408"/>
          </a:xfrm>
          <a:prstGeom prst="roundRect">
            <a:avLst>
              <a:gd name="adj" fmla="val 8096"/>
            </a:avLst>
          </a:prstGeom>
          <a:solidFill>
            <a:srgbClr val="FFFFFF"/>
          </a:solidFill>
          <a:ln/>
        </p:spPr>
      </p:sp>
      <p:sp>
        <p:nvSpPr>
          <p:cNvPr id="33" name="Shape 31"/>
          <p:cNvSpPr/>
          <p:nvPr/>
        </p:nvSpPr>
        <p:spPr>
          <a:xfrm>
            <a:off x="9626798" y="2685336"/>
            <a:ext cx="3127534" cy="91440"/>
          </a:xfrm>
          <a:prstGeom prst="roundRect">
            <a:avLst>
              <a:gd name="adj" fmla="val 72314"/>
            </a:avLst>
          </a:prstGeom>
          <a:solidFill>
            <a:srgbClr val="4950BC"/>
          </a:solidFill>
          <a:ln/>
        </p:spPr>
      </p:sp>
      <p:sp>
        <p:nvSpPr>
          <p:cNvPr id="34" name="Shape 32"/>
          <p:cNvSpPr/>
          <p:nvPr/>
        </p:nvSpPr>
        <p:spPr>
          <a:xfrm>
            <a:off x="10954464" y="2472095"/>
            <a:ext cx="472202" cy="472202"/>
          </a:xfrm>
          <a:prstGeom prst="roundRect">
            <a:avLst>
              <a:gd name="adj" fmla="val 193646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11096149" y="2590086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9807059" y="3101697"/>
            <a:ext cx="19678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 Efficacy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9807059" y="3456861"/>
            <a:ext cx="276701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Biomarker-endpoint RCT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6390084" y="4408884"/>
            <a:ext cx="3127534" cy="1142167"/>
          </a:xfrm>
          <a:prstGeom prst="roundRect">
            <a:avLst>
              <a:gd name="adj" fmla="val 9607"/>
            </a:avLst>
          </a:prstGeom>
          <a:solidFill>
            <a:srgbClr val="FFFFFF"/>
          </a:solidFill>
          <a:ln/>
        </p:spPr>
      </p:sp>
      <p:sp>
        <p:nvSpPr>
          <p:cNvPr id="39" name="Shape 37"/>
          <p:cNvSpPr/>
          <p:nvPr/>
        </p:nvSpPr>
        <p:spPr>
          <a:xfrm>
            <a:off x="6390084" y="4386024"/>
            <a:ext cx="3127534" cy="91440"/>
          </a:xfrm>
          <a:prstGeom prst="roundRect">
            <a:avLst>
              <a:gd name="adj" fmla="val 72314"/>
            </a:avLst>
          </a:prstGeom>
          <a:solidFill>
            <a:srgbClr val="4950BC"/>
          </a:solidFill>
          <a:ln/>
        </p:spPr>
      </p:sp>
      <p:sp>
        <p:nvSpPr>
          <p:cNvPr id="40" name="Shape 38"/>
          <p:cNvSpPr/>
          <p:nvPr/>
        </p:nvSpPr>
        <p:spPr>
          <a:xfrm>
            <a:off x="7717750" y="4172783"/>
            <a:ext cx="472202" cy="472202"/>
          </a:xfrm>
          <a:prstGeom prst="roundRect">
            <a:avLst>
              <a:gd name="adj" fmla="val 193646"/>
            </a:avLst>
          </a:prstGeom>
          <a:solidFill>
            <a:srgbClr val="4950BC"/>
          </a:solidFill>
          <a:ln/>
        </p:spPr>
      </p:sp>
      <p:sp>
        <p:nvSpPr>
          <p:cNvPr id="41" name="Text 39"/>
          <p:cNvSpPr/>
          <p:nvPr/>
        </p:nvSpPr>
        <p:spPr>
          <a:xfrm>
            <a:off x="7859435" y="4290774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6570345" y="4802386"/>
            <a:ext cx="19678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Safety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6570345" y="5157549"/>
            <a:ext cx="276701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Extended follow-up studies</a:t>
            </a:r>
            <a:endParaRPr lang="en-US" sz="1200" dirty="0"/>
          </a:p>
        </p:txBody>
      </p:sp>
      <p:sp>
        <p:nvSpPr>
          <p:cNvPr id="44" name="Shape 42"/>
          <p:cNvSpPr/>
          <p:nvPr/>
        </p:nvSpPr>
        <p:spPr>
          <a:xfrm>
            <a:off x="9626798" y="4408884"/>
            <a:ext cx="3127534" cy="1142167"/>
          </a:xfrm>
          <a:prstGeom prst="roundRect">
            <a:avLst>
              <a:gd name="adj" fmla="val 9607"/>
            </a:avLst>
          </a:prstGeom>
          <a:solidFill>
            <a:srgbClr val="FFFFFF"/>
          </a:solidFill>
          <a:ln/>
        </p:spPr>
      </p:sp>
      <p:sp>
        <p:nvSpPr>
          <p:cNvPr id="45" name="Shape 43"/>
          <p:cNvSpPr/>
          <p:nvPr/>
        </p:nvSpPr>
        <p:spPr>
          <a:xfrm>
            <a:off x="9626798" y="4386024"/>
            <a:ext cx="3127534" cy="91440"/>
          </a:xfrm>
          <a:prstGeom prst="roundRect">
            <a:avLst>
              <a:gd name="adj" fmla="val 72314"/>
            </a:avLst>
          </a:prstGeom>
          <a:solidFill>
            <a:srgbClr val="4950BC"/>
          </a:solidFill>
          <a:ln/>
        </p:spPr>
      </p:sp>
      <p:sp>
        <p:nvSpPr>
          <p:cNvPr id="46" name="Shape 44"/>
          <p:cNvSpPr/>
          <p:nvPr/>
        </p:nvSpPr>
        <p:spPr>
          <a:xfrm>
            <a:off x="10954464" y="4172783"/>
            <a:ext cx="472202" cy="472202"/>
          </a:xfrm>
          <a:prstGeom prst="roundRect">
            <a:avLst>
              <a:gd name="adj" fmla="val 193646"/>
            </a:avLst>
          </a:prstGeom>
          <a:solidFill>
            <a:srgbClr val="4950BC"/>
          </a:solidFill>
          <a:ln/>
        </p:spPr>
      </p:sp>
      <p:sp>
        <p:nvSpPr>
          <p:cNvPr id="47" name="Text 45"/>
          <p:cNvSpPr/>
          <p:nvPr/>
        </p:nvSpPr>
        <p:spPr>
          <a:xfrm>
            <a:off x="11096149" y="4290774"/>
            <a:ext cx="188833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9807059" y="4802386"/>
            <a:ext cx="1967865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Engagement</a:t>
            </a:r>
            <a:endParaRPr lang="en-US" sz="1500" dirty="0"/>
          </a:p>
        </p:txBody>
      </p:sp>
      <p:sp>
        <p:nvSpPr>
          <p:cNvPr id="49" name="Text 47"/>
          <p:cNvSpPr/>
          <p:nvPr/>
        </p:nvSpPr>
        <p:spPr>
          <a:xfrm>
            <a:off x="9807059" y="5157549"/>
            <a:ext cx="276701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 lithium MRI spectroscopy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6390084" y="5673923"/>
            <a:ext cx="6364248" cy="426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Funding Challenge: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Generic compound without patent protection makes pharmaceutical investment unlikely. Public and philanthropic funding essential.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2026-02-20T06:07:45Z</dcterms:created>
  <dcterms:modified xsi:type="dcterms:W3CDTF">2026-02-20T06:07:45Z</dcterms:modified>
</cp:coreProperties>
</file>